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2" r:id="rId3"/>
    <p:sldId id="263" r:id="rId4"/>
    <p:sldId id="264" r:id="rId5"/>
    <p:sldId id="265" r:id="rId6"/>
    <p:sldId id="267" r:id="rId7"/>
    <p:sldId id="269" r:id="rId8"/>
    <p:sldId id="270" r:id="rId9"/>
    <p:sldId id="299" r:id="rId10"/>
    <p:sldId id="300" r:id="rId11"/>
    <p:sldId id="295" r:id="rId12"/>
    <p:sldId id="296" r:id="rId13"/>
    <p:sldId id="294" r:id="rId14"/>
    <p:sldId id="278" r:id="rId15"/>
    <p:sldId id="29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3" autoAdjust="0"/>
    <p:restoredTop sz="94660"/>
  </p:normalViewPr>
  <p:slideViewPr>
    <p:cSldViewPr>
      <p:cViewPr varScale="1">
        <p:scale>
          <a:sx n="64" d="100"/>
          <a:sy n="64" d="100"/>
        </p:scale>
        <p:origin x="-96" y="-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357166"/>
            <a:ext cx="7786742" cy="3429024"/>
          </a:xfrm>
        </p:spPr>
        <p:txBody>
          <a:bodyPr>
            <a:noAutofit/>
          </a:bodyPr>
          <a:lstStyle/>
          <a:p>
            <a:r>
              <a:rPr lang="en-US" sz="6600" dirty="0" smtClean="0">
                <a:solidFill>
                  <a:srgbClr val="C00000"/>
                </a:solidFill>
              </a:rPr>
              <a:t>The Present Continuous Tense</a:t>
            </a:r>
            <a:br>
              <a:rPr lang="en-US" sz="6600" dirty="0" smtClean="0">
                <a:solidFill>
                  <a:srgbClr val="C00000"/>
                </a:solidFill>
              </a:rPr>
            </a:br>
            <a:endParaRPr lang="ru-RU" sz="6600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640845745ir2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21178623">
            <a:off x="1069306" y="4193505"/>
            <a:ext cx="1371600" cy="1371600"/>
          </a:xfrm>
          <a:prstGeom prst="rect">
            <a:avLst/>
          </a:prstGeom>
        </p:spPr>
      </p:pic>
      <p:pic>
        <p:nvPicPr>
          <p:cNvPr id="5" name="Рисунок 4" descr="за компом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895600" y="3962400"/>
            <a:ext cx="1768764" cy="1978617"/>
          </a:xfrm>
          <a:prstGeom prst="rect">
            <a:avLst/>
          </a:prstGeom>
        </p:spPr>
      </p:pic>
      <p:pic>
        <p:nvPicPr>
          <p:cNvPr id="6" name="Рисунок 5" descr="фотографировать.gif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908263" y="3668191"/>
            <a:ext cx="1404938" cy="1695615"/>
          </a:xfrm>
          <a:prstGeom prst="rect">
            <a:avLst/>
          </a:prstGeom>
        </p:spPr>
      </p:pic>
      <p:pic>
        <p:nvPicPr>
          <p:cNvPr id="7" name="Рисунок 6" descr="танцевать.gif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781800" y="4038600"/>
            <a:ext cx="1524000" cy="1828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85728"/>
            <a:ext cx="7786742" cy="1071569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Translate the sentences</a:t>
            </a:r>
            <a:endParaRPr lang="ru-RU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1500174"/>
            <a:ext cx="7858180" cy="4429156"/>
          </a:xfrm>
        </p:spPr>
        <p:txBody>
          <a:bodyPr/>
          <a:lstStyle/>
          <a:p>
            <a:pPr marL="514350" indent="-514350" algn="l">
              <a:buAutoNum type="arabicPeriod"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 читаю книгу сейчас</a:t>
            </a:r>
          </a:p>
          <a:p>
            <a:pPr marL="514350" indent="-514350" algn="l">
              <a:buAutoNum type="arabicPeriod"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 делаю домашнее задания сейчас</a:t>
            </a:r>
          </a:p>
          <a:p>
            <a:pPr marL="514350" indent="-514350" algn="l">
              <a:buAutoNum type="arabicPeriod"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смотрит телевизор</a:t>
            </a:r>
          </a:p>
          <a:p>
            <a:pPr marL="514350" indent="-514350" algn="l">
              <a:buAutoNum type="arabicPeriod"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Она готовит</a:t>
            </a:r>
          </a:p>
          <a:p>
            <a:pPr marL="514350" indent="-514350" algn="l">
              <a:buAutoNum type="arabicPeriod"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Мы играем в парке</a:t>
            </a:r>
          </a:p>
          <a:p>
            <a:pPr marL="514350" indent="-514350" algn="l">
              <a:buAutoNum type="arabicPeriod"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Они разговаривают</a:t>
            </a:r>
          </a:p>
          <a:p>
            <a:pPr marL="514350" indent="-514350" algn="l">
              <a:buAutoNum type="arabicPeriod"/>
            </a:pPr>
            <a:endParaRPr lang="ru-RU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9600" cy="579278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800" dirty="0" smtClean="0">
                <a:solidFill>
                  <a:srgbClr val="6600FF"/>
                </a:solidFill>
              </a:rPr>
              <a:t>Заполните пропуски. Используйте </a:t>
            </a:r>
            <a:r>
              <a:rPr lang="en-US" sz="2800" i="1" dirty="0" smtClean="0">
                <a:solidFill>
                  <a:srgbClr val="FF0066"/>
                </a:solidFill>
              </a:rPr>
              <a:t>am</a:t>
            </a:r>
            <a:r>
              <a:rPr lang="ru-RU" sz="2800" i="1" dirty="0" smtClean="0">
                <a:solidFill>
                  <a:srgbClr val="FF0066"/>
                </a:solidFill>
              </a:rPr>
              <a:t> / </a:t>
            </a:r>
            <a:r>
              <a:rPr lang="en-US" sz="2800" i="1" dirty="0" smtClean="0">
                <a:solidFill>
                  <a:srgbClr val="FF0066"/>
                </a:solidFill>
              </a:rPr>
              <a:t>is</a:t>
            </a:r>
            <a:r>
              <a:rPr lang="ru-RU" sz="2800" i="1" dirty="0" smtClean="0">
                <a:solidFill>
                  <a:srgbClr val="FF0066"/>
                </a:solidFill>
              </a:rPr>
              <a:t> / </a:t>
            </a:r>
            <a:r>
              <a:rPr lang="en-US" sz="2800" i="1" dirty="0" smtClean="0">
                <a:solidFill>
                  <a:srgbClr val="FF0066"/>
                </a:solidFill>
              </a:rPr>
              <a:t>are</a:t>
            </a:r>
            <a:r>
              <a:rPr lang="ru-RU" sz="2800" dirty="0" smtClean="0">
                <a:solidFill>
                  <a:srgbClr val="6600FF"/>
                </a:solidFill>
              </a:rPr>
              <a:t>  </a:t>
            </a:r>
            <a:endParaRPr lang="en-US" sz="2800" dirty="0" smtClean="0">
              <a:solidFill>
                <a:srgbClr val="6600FF"/>
              </a:solidFill>
            </a:endParaRPr>
          </a:p>
          <a:p>
            <a:pPr algn="ctr" eaLnBrk="1" hangingPunct="1">
              <a:buFontTx/>
              <a:buNone/>
            </a:pPr>
            <a:r>
              <a:rPr lang="en-US" i="1" dirty="0" smtClean="0">
                <a:solidFill>
                  <a:srgbClr val="FF0066"/>
                </a:solidFill>
              </a:rPr>
              <a:t>swimming,  reading, playing,  doing, eating</a:t>
            </a:r>
            <a:r>
              <a:rPr lang="en-US" dirty="0" smtClean="0"/>
              <a:t>  </a:t>
            </a:r>
          </a:p>
          <a:p>
            <a:pPr algn="ctr" eaLnBrk="1" hangingPunct="1">
              <a:buFontTx/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Listen! Dan and John  …  the piano.</a:t>
            </a:r>
          </a:p>
          <a:p>
            <a:pPr eaLnBrk="1" hangingPunct="1"/>
            <a:r>
              <a:rPr lang="en-US" dirty="0" smtClean="0"/>
              <a:t>Look! Your dog  …  in the river.</a:t>
            </a:r>
          </a:p>
          <a:p>
            <a:pPr eaLnBrk="1" hangingPunct="1"/>
            <a:r>
              <a:rPr lang="en-US" dirty="0" smtClean="0"/>
              <a:t>Where are you? – In the room. I  …  an interesting book.</a:t>
            </a:r>
          </a:p>
          <a:p>
            <a:pPr eaLnBrk="1" hangingPunct="1"/>
            <a:r>
              <a:rPr lang="en-US" dirty="0" smtClean="0"/>
              <a:t>The children  … a cake.</a:t>
            </a:r>
          </a:p>
          <a:p>
            <a:pPr eaLnBrk="1" hangingPunct="1"/>
            <a:r>
              <a:rPr lang="en-US" dirty="0" smtClean="0"/>
              <a:t>She  … her homework now.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507413" cy="57213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dirty="0" smtClean="0">
                <a:solidFill>
                  <a:srgbClr val="6600FF"/>
                </a:solidFill>
              </a:rPr>
              <a:t>Check your answers:</a:t>
            </a:r>
          </a:p>
          <a:p>
            <a:pPr algn="ctr" eaLnBrk="1" hangingPunct="1">
              <a:buFontTx/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Listen! Dan and John </a:t>
            </a:r>
            <a:r>
              <a:rPr lang="en-US" dirty="0" smtClean="0">
                <a:solidFill>
                  <a:srgbClr val="FF0066"/>
                </a:solidFill>
              </a:rPr>
              <a:t>are playing</a:t>
            </a:r>
            <a:r>
              <a:rPr lang="en-US" dirty="0" smtClean="0"/>
              <a:t>  the piano.</a:t>
            </a:r>
          </a:p>
          <a:p>
            <a:pPr eaLnBrk="1" hangingPunct="1"/>
            <a:r>
              <a:rPr lang="en-US" dirty="0" smtClean="0"/>
              <a:t>Look! Your dog </a:t>
            </a:r>
            <a:r>
              <a:rPr lang="en-US" dirty="0" smtClean="0">
                <a:solidFill>
                  <a:srgbClr val="FF0066"/>
                </a:solidFill>
              </a:rPr>
              <a:t>is swimming</a:t>
            </a:r>
            <a:r>
              <a:rPr lang="en-US" dirty="0" smtClean="0"/>
              <a:t> in the river.</a:t>
            </a:r>
          </a:p>
          <a:p>
            <a:pPr eaLnBrk="1" hangingPunct="1"/>
            <a:r>
              <a:rPr lang="en-US" dirty="0" smtClean="0"/>
              <a:t>Where are you? – In the room. </a:t>
            </a:r>
            <a:r>
              <a:rPr lang="en-US" dirty="0" smtClean="0">
                <a:solidFill>
                  <a:srgbClr val="FF0066"/>
                </a:solidFill>
              </a:rPr>
              <a:t>I am reading</a:t>
            </a:r>
            <a:r>
              <a:rPr lang="en-US" dirty="0" smtClean="0"/>
              <a:t> an interesting book.</a:t>
            </a:r>
          </a:p>
          <a:p>
            <a:pPr eaLnBrk="1" hangingPunct="1"/>
            <a:r>
              <a:rPr lang="en-US" dirty="0" smtClean="0"/>
              <a:t>The children </a:t>
            </a:r>
            <a:r>
              <a:rPr lang="en-US" dirty="0" smtClean="0">
                <a:solidFill>
                  <a:srgbClr val="FF0066"/>
                </a:solidFill>
              </a:rPr>
              <a:t>are eating</a:t>
            </a:r>
            <a:r>
              <a:rPr lang="en-US" dirty="0" smtClean="0"/>
              <a:t> a cake.</a:t>
            </a:r>
          </a:p>
          <a:p>
            <a:pPr eaLnBrk="1" hangingPunct="1"/>
            <a:r>
              <a:rPr lang="en-US" dirty="0" smtClean="0"/>
              <a:t>She </a:t>
            </a:r>
            <a:r>
              <a:rPr lang="en-US" dirty="0" smtClean="0">
                <a:solidFill>
                  <a:srgbClr val="FF0066"/>
                </a:solidFill>
              </a:rPr>
              <a:t>is doing</a:t>
            </a:r>
            <a:r>
              <a:rPr lang="en-US" dirty="0" smtClean="0"/>
              <a:t> her homework now.</a:t>
            </a:r>
            <a:endParaRPr lang="ru-RU" dirty="0" smtClean="0"/>
          </a:p>
          <a:p>
            <a:pPr eaLnBrk="1" hangingPunct="1">
              <a:buFontTx/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720725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folHlink"/>
                </a:solidFill>
              </a:rPr>
              <a:t>Choose the right verb for each gap</a:t>
            </a:r>
            <a:endParaRPr lang="ru-RU" sz="4000" smtClean="0">
              <a:solidFill>
                <a:schemeClr val="folHlink"/>
              </a:solidFill>
            </a:endParaRPr>
          </a:p>
        </p:txBody>
      </p:sp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395288" y="2144713"/>
            <a:ext cx="741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0"/>
              <a:t>Look! The girl _____________ her homework.</a:t>
            </a:r>
            <a:endParaRPr lang="ru-RU" sz="2400" b="0"/>
          </a:p>
        </p:txBody>
      </p:sp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376238" y="2708275"/>
            <a:ext cx="5807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0"/>
              <a:t>My parents _________________ TV now.</a:t>
            </a:r>
            <a:endParaRPr lang="ru-RU" sz="2400" b="0"/>
          </a:p>
        </p:txBody>
      </p:sp>
      <p:sp>
        <p:nvSpPr>
          <p:cNvPr id="12293" name="Text Box 6"/>
          <p:cNvSpPr txBox="1">
            <a:spLocks noChangeArrowheads="1"/>
          </p:cNvSpPr>
          <p:nvPr/>
        </p:nvSpPr>
        <p:spPr bwMode="auto">
          <a:xfrm>
            <a:off x="323850" y="3284538"/>
            <a:ext cx="754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0"/>
              <a:t> At the moment I ______________ computer games.</a:t>
            </a:r>
            <a:endParaRPr lang="ru-RU" sz="2400" b="0"/>
          </a:p>
        </p:txBody>
      </p:sp>
      <p:sp>
        <p:nvSpPr>
          <p:cNvPr id="12294" name="Text Box 7"/>
          <p:cNvSpPr txBox="1">
            <a:spLocks noChangeArrowheads="1"/>
          </p:cNvSpPr>
          <p:nvPr/>
        </p:nvSpPr>
        <p:spPr bwMode="auto">
          <a:xfrm>
            <a:off x="395288" y="3860800"/>
            <a:ext cx="6192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0"/>
              <a:t>The children _______________ to school.</a:t>
            </a:r>
            <a:endParaRPr lang="ru-RU" sz="2400" b="0"/>
          </a:p>
        </p:txBody>
      </p:sp>
      <p:sp>
        <p:nvSpPr>
          <p:cNvPr id="12295" name="Text Box 8"/>
          <p:cNvSpPr txBox="1">
            <a:spLocks noChangeArrowheads="1"/>
          </p:cNvSpPr>
          <p:nvPr/>
        </p:nvSpPr>
        <p:spPr bwMode="auto">
          <a:xfrm>
            <a:off x="323850" y="4437063"/>
            <a:ext cx="645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0"/>
              <a:t> I _______________ an interesting book now.</a:t>
            </a:r>
            <a:endParaRPr lang="ru-RU" sz="2400" b="0"/>
          </a:p>
        </p:txBody>
      </p:sp>
      <p:sp>
        <p:nvSpPr>
          <p:cNvPr id="12296" name="Text Box 9"/>
          <p:cNvSpPr txBox="1">
            <a:spLocks noChangeArrowheads="1"/>
          </p:cNvSpPr>
          <p:nvPr/>
        </p:nvSpPr>
        <p:spPr bwMode="auto">
          <a:xfrm>
            <a:off x="323850" y="5026025"/>
            <a:ext cx="7127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0"/>
              <a:t> The man and the woman _______________ .</a:t>
            </a:r>
            <a:endParaRPr lang="ru-RU" sz="2400" b="0"/>
          </a:p>
        </p:txBody>
      </p:sp>
      <p:sp>
        <p:nvSpPr>
          <p:cNvPr id="52234" name="Text Box 10"/>
          <p:cNvSpPr txBox="1">
            <a:spLocks noChangeArrowheads="1"/>
          </p:cNvSpPr>
          <p:nvPr/>
        </p:nvSpPr>
        <p:spPr bwMode="auto">
          <a:xfrm>
            <a:off x="447675" y="1001713"/>
            <a:ext cx="168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>
                <a:solidFill>
                  <a:srgbClr val="FF0066"/>
                </a:solidFill>
                <a:latin typeface="Times New Roman" pitchFamily="18" charset="0"/>
              </a:rPr>
              <a:t>are dancing</a:t>
            </a:r>
            <a:endParaRPr lang="ru-RU" sz="2400" i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52235" name="Text Box 11"/>
          <p:cNvSpPr txBox="1">
            <a:spLocks noChangeArrowheads="1"/>
          </p:cNvSpPr>
          <p:nvPr/>
        </p:nvSpPr>
        <p:spPr bwMode="auto">
          <a:xfrm>
            <a:off x="2484438" y="981075"/>
            <a:ext cx="1368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i="1">
                <a:solidFill>
                  <a:srgbClr val="FF0066"/>
                </a:solidFill>
                <a:latin typeface="Times New Roman" pitchFamily="18" charset="0"/>
              </a:rPr>
              <a:t>is doing</a:t>
            </a:r>
            <a:endParaRPr lang="ru-RU" sz="2400" i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52236" name="Text Box 12"/>
          <p:cNvSpPr txBox="1">
            <a:spLocks noChangeArrowheads="1"/>
          </p:cNvSpPr>
          <p:nvPr/>
        </p:nvSpPr>
        <p:spPr bwMode="auto">
          <a:xfrm>
            <a:off x="4067175" y="981075"/>
            <a:ext cx="2017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i="1">
                <a:solidFill>
                  <a:srgbClr val="FF0066"/>
                </a:solidFill>
                <a:latin typeface="Times New Roman" pitchFamily="18" charset="0"/>
              </a:rPr>
              <a:t>am reading</a:t>
            </a:r>
            <a:endParaRPr lang="ru-RU" sz="2400" i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52237" name="Text Box 13"/>
          <p:cNvSpPr txBox="1">
            <a:spLocks noChangeArrowheads="1"/>
          </p:cNvSpPr>
          <p:nvPr/>
        </p:nvSpPr>
        <p:spPr bwMode="auto">
          <a:xfrm>
            <a:off x="5724525" y="981075"/>
            <a:ext cx="2519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i="1">
                <a:solidFill>
                  <a:srgbClr val="FF0066"/>
                </a:solidFill>
                <a:latin typeface="Times New Roman" pitchFamily="18" charset="0"/>
              </a:rPr>
              <a:t>are watching</a:t>
            </a:r>
            <a:endParaRPr lang="ru-RU" sz="2400" i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52240" name="Text Box 16"/>
          <p:cNvSpPr txBox="1">
            <a:spLocks noChangeArrowheads="1"/>
          </p:cNvSpPr>
          <p:nvPr/>
        </p:nvSpPr>
        <p:spPr bwMode="auto">
          <a:xfrm>
            <a:off x="1187450" y="1484313"/>
            <a:ext cx="2017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i="1">
                <a:solidFill>
                  <a:srgbClr val="FF0066"/>
                </a:solidFill>
                <a:latin typeface="Times New Roman" pitchFamily="18" charset="0"/>
              </a:rPr>
              <a:t>am playing</a:t>
            </a:r>
            <a:endParaRPr lang="ru-RU" sz="2400" i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52241" name="Text Box 17"/>
          <p:cNvSpPr txBox="1">
            <a:spLocks noChangeArrowheads="1"/>
          </p:cNvSpPr>
          <p:nvPr/>
        </p:nvSpPr>
        <p:spPr bwMode="auto">
          <a:xfrm>
            <a:off x="3276600" y="1484313"/>
            <a:ext cx="1943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i="1">
                <a:solidFill>
                  <a:srgbClr val="FF0066"/>
                </a:solidFill>
                <a:latin typeface="Times New Roman" pitchFamily="18" charset="0"/>
              </a:rPr>
              <a:t>are going</a:t>
            </a:r>
            <a:endParaRPr lang="ru-RU" sz="2400" i="1">
              <a:solidFill>
                <a:srgbClr val="FF0066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-2.45431E-6 C 0.02517 0.00277 0.00798 -0.00185 0.01996 0.00486 C 0.02343 0.00671 0.03055 0.00948 0.03055 0.00948 C 0.04166 0.03123 0.03142 0.00833 0.03645 0.0266 C 0.03836 0.03354 0.0427 0.04233 0.046 0.04858 C 0.04513 0.05968 0.04496 0.07055 0.03767 0.0768 C 0.03628 0.08235 0.03541 0.08605 0.03298 0.09091 C 0.0309 0.09924 0.02152 0.11358 0.0177 0.12075 C 0.01562 0.12445 0.01302 0.13324 0.01302 0.13324 C 0.01058 0.14874 0.01249 0.15522 0.00242 0.1647 C 0.00208 0.16632 0.00121 0.16771 0.00121 0.16933 C 0.00121 0.17095 0.00242 0.17395 0.00242 0.17395 " pathEditMode="relative" ptsTypes="fffffffffffA">
                                      <p:cBhvr>
                                        <p:cTn id="6" dur="2000" fill="hold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156 0.00047 0.00434 -0.00046 0.00486 0.00162 C 0.0066 0.00949 0.00278 0.02545 -0.00226 0.03146 C -0.00556 0.0354 -0.00938 0.03863 -0.01285 0.04233 C -0.01719 0.04673 -0.03559 0.05645 -0.04115 0.05968 C -0.05486 0.06801 -0.07379 0.08235 -0.0882 0.08629 C -0.10399 0.10063 -0.12257 0.10572 -0.14115 0.10988 C -0.16927 0.12376 -0.19653 0.12862 -0.22587 0.13648 C -0.27066 0.14851 -0.23958 0.14412 -0.2717 0.14735 C -0.29531 0.15707 -0.32136 0.15892 -0.34583 0.16147 C -0.35018 0.16725 -0.36233 0.17257 -0.36233 0.17257 C -0.36893 0.18136 -0.37691 0.18737 -0.38455 0.19431 C -0.38993 0.19917 -0.39445 0.20542 -0.4 0.21004 C -0.40174 0.22068 -0.39948 0.21282 -0.40573 0.22115 C -0.41302 0.23086 -0.42014 0.24058 -0.43056 0.24451 C -0.43281 0.24659 -0.4382 0.24729 -0.4375 0.25076 C -0.43715 0.25237 -0.43646 0.25561 -0.43646 0.25561 " pathEditMode="relative" ptsTypes="ffffffffffffffffA">
                                      <p:cBhvr>
                                        <p:cTn id="10" dur="2000" fill="hold"/>
                                        <p:tgtEl>
                                          <p:spTgt spid="52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26 0.01157 0.00538 0.02452 0.01181 0.03308 C 0.01215 0.03678 0.01198 0.04071 0.01302 0.04395 C 0.01354 0.04557 0.0158 0.04557 0.01649 0.04719 C 0.01719 0.04881 0.01823 0.05806 0.01875 0.05968 C 0.02222 0.07032 0.02778 0.08443 0.03524 0.09091 C 0.03611 0.09253 0.03646 0.09461 0.03767 0.09577 C 0.03854 0.09669 0.04045 0.09577 0.04115 0.09716 C 0.04514 0.10456 0.04236 0.1071 0.04462 0.11451 C 0.04653 0.12075 0.04844 0.1226 0.05174 0.127 C 0.05399 0.1381 0.05833 0.15013 0.06701 0.1536 C 0.07153 0.15961 0.07448 0.16609 0.08004 0.17095 C 0.08542 0.18182 0.09444 0.19061 0.10243 0.19755 C 0.10573 0.20426 0.11129 0.20796 0.11649 0.21166 C 0.12049 0.21444 0.12344 0.21929 0.12708 0.22253 C 0.13316 0.22808 0.14236 0.23202 0.14948 0.23526 C 0.15208 0.24058 0.15469 0.24266 0.15885 0.24613 C 0.16198 0.25237 0.16424 0.26001 0.16944 0.26348 " pathEditMode="relative" ptsTypes="fffffffffffffffffA">
                                      <p:cBhvr>
                                        <p:cTn id="14" dur="2000" fill="hold"/>
                                        <p:tgtEl>
                                          <p:spTgt spid="52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7.35832E-6 C 0.00417 0.00207 0.01059 0.0111 0.01059 0.0111 C 0.01354 0.01919 0.01511 0.02775 0.01771 0.03608 C 0.02032 0.07679 0.02327 0.11797 0.01059 0.15521 C 0.00886 0.16053 0.00747 0.16955 0.00469 0.17418 C 0.00382 0.17557 0.00226 0.1758 0.00122 0.17718 C -0.00017 0.17903 -0.00121 0.18135 -0.00243 0.18343 C -0.00468 0.19361 -0.00989 0.19662 -0.01527 0.20379 C -0.01753 0.20679 -0.01996 0.21535 -0.02118 0.2179 C -0.02639 0.22854 -0.03402 0.2371 -0.03889 0.24774 C -0.05173 0.27573 -0.03732 0.24913 -0.04705 0.26647 C -0.05034 0.27943 -0.05729 0.29192 -0.06597 0.29955 C -0.06805 0.30881 -0.07083 0.30973 -0.0776 0.31204 C -0.07882 0.31366 -0.07986 0.31551 -0.08125 0.31667 C -0.08229 0.3176 -0.08368 0.31736 -0.08472 0.31829 C -0.09097 0.325 -0.09548 0.33286 -0.10243 0.33865 C -0.10312 0.34027 -0.10347 0.34235 -0.10468 0.3435 C -0.10607 0.34466 -0.10937 0.34489 -0.10937 0.34489 " pathEditMode="relative" ptsTypes="fffffffffffffffffA">
                                      <p:cBhvr>
                                        <p:cTn id="18" dur="2000" fill="hold"/>
                                        <p:tgtEl>
                                          <p:spTgt spid="52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52926E-6 C -0.00694 0.00879 -0.01528 0.01619 -0.02361 0.02175 C -0.0342 0.03586 -0.04462 0.04858 -0.0566 0.06107 C -0.06823 0.0731 -0.05781 0.06431 -0.06597 0.07518 C -0.06927 0.07958 -0.07396 0.08397 -0.07778 0.08767 C -0.08194 0.09623 -0.0901 0.10086 -0.09653 0.10641 C -0.10434 0.11312 -0.10364 0.11959 -0.11302 0.12214 C -0.12552 0.13324 -0.13298 0.13741 -0.14826 0.13949 C -0.15278 0.14388 -0.15625 0.14851 -0.16128 0.15198 C -0.16736 0.16308 -0.17639 0.16887 -0.18368 0.17858 C -0.18715 0.1883 -0.19288 0.19385 -0.19774 0.20218 C -0.21198 0.2267 -0.19687 0.20565 -0.20833 0.22091 C -0.2151 0.23942 -0.2059 0.21698 -0.21423 0.2304 C -0.21493 0.23155 -0.21493 0.23364 -0.21545 0.23502 C -0.2184 0.24219 -0.22222 0.2489 -0.22604 0.25538 C -0.2276 0.26186 -0.22986 0.26787 -0.23177 0.27412 C -0.23507 0.28499 -0.23733 0.29517 -0.24132 0.30558 C -0.24253 0.31437 -0.24427 0.31876 -0.24826 0.32593 C -0.24913 0.33056 -0.24913 0.33565 -0.25069 0.34004 C -0.25191 0.34328 -0.25677 0.35207 -0.25885 0.35577 C -0.26233 0.36202 -0.26042 0.36086 -0.2625 0.36664 C -0.26736 0.37983 -0.26215 0.36341 -0.26719 0.37613 C -0.27309 0.39116 -0.2783 0.40851 -0.28246 0.42471 C -0.28333 0.42818 -0.28628 0.43072 -0.28715 0.43419 C -0.28889 0.4409 -0.29253 0.44622 -0.29427 0.45293 C -0.29514 0.46172 -0.29548 0.4675 -0.29896 0.4749 C -0.30035 0.47814 -0.30364 0.48416 -0.30364 0.48416 C -0.30469 0.48809 -0.30486 0.49688 -0.30712 0.49989 C -0.30798 0.50104 -0.31059 0.5015 -0.31059 0.5015 " pathEditMode="relative" ptsTypes="ffffffffffffffffffffffffffffA">
                                      <p:cBhvr>
                                        <p:cTn id="22" dur="20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4.71663E-6 C 0.00851 0.00902 0.00695 0.01318 0.01303 0.02359 C 0.01928 0.04996 0.0191 0.08397 0.00834 0.10826 C 0.0073 0.1152 0.00521 0.12029 0.00365 0.12699 C 0.00226 0.13972 -0.00138 0.15313 -0.0059 0.1647 C -0.00711 0.17488 -0.00815 0.18043 -0.0118 0.18968 C -0.01371 0.20171 -0.01371 0.2142 -0.01058 0.22577 C -0.00868 0.24057 -0.00399 0.2563 0.00122 0.26972 C 0.00261 0.27874 0.00678 0.28637 0.01181 0.29285 C 0.01528 0.30719 0.02848 0.32477 0.03646 0.33541 C 0.05087 0.35461 0.06546 0.38145 0.08351 0.39348 C 0.08438 0.39556 0.08473 0.39787 0.08594 0.39972 C 0.08716 0.4018 0.08959 0.40227 0.09063 0.40458 C 0.09167 0.40689 0.09098 0.41013 0.09185 0.41244 C 0.09306 0.41545 0.09671 0.41823 0.09879 0.42008 C 0.10348 0.42956 0.09879 0.421 0.10834 0.4328 C 0.11563 0.44159 0.12379 0.45686 0.13299 0.46102 C 0.13907 0.46704 0.14323 0.47374 0.1507 0.47652 C 0.16511 0.49225 0.1481 0.47583 0.16233 0.48438 C 0.16407 0.48554 0.16528 0.48785 0.16702 0.48924 C 0.17553 0.49572 0.18594 0.50197 0.19532 0.50636 C 0.19966 0.51214 0.20591 0.51654 0.21181 0.51885 C 0.21511 0.52232 0.21771 0.52672 0.22119 0.52995 C 0.23091 0.53898 0.24393 0.54638 0.25539 0.55031 C 0.26876 0.56188 0.29306 0.5591 0.30591 0.55956 C 0.30921 0.56604 0.31563 0.57136 0.32119 0.57367 C 0.33021 0.58177 0.33577 0.58293 0.34705 0.58478 C 0.35539 0.582 0.36546 0.58478 0.37414 0.58478 " pathEditMode="relative" ptsTypes="fffffffffffffffffffffffffffA">
                                      <p:cBhvr>
                                        <p:cTn id="26" dur="20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4" grpId="0"/>
      <p:bldP spid="52235" grpId="0"/>
      <p:bldP spid="52236" grpId="0"/>
      <p:bldP spid="52237" grpId="0"/>
      <p:bldP spid="52240" grpId="0"/>
      <p:bldP spid="522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 cstate="screen"/>
          <a:srcRect l="1825" t="2811" r="1482" b="1639"/>
          <a:stretch>
            <a:fillRect/>
          </a:stretch>
        </p:blipFill>
        <p:spPr bwMode="auto">
          <a:xfrm>
            <a:off x="2057400" y="1066800"/>
            <a:ext cx="4572000" cy="2963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1905000" y="0"/>
            <a:ext cx="5486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861832"/>
                </a:solidFill>
                <a:latin typeface="Tahoma" pitchFamily="34" charset="0"/>
              </a:rPr>
              <a:t>Describe the picture</a:t>
            </a:r>
            <a:endParaRPr lang="ru-RU" sz="2800" b="1" dirty="0">
              <a:solidFill>
                <a:srgbClr val="861832"/>
              </a:solidFill>
              <a:latin typeface="Tahoma" pitchFamily="34" charset="0"/>
            </a:endParaRP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152400" y="533400"/>
            <a:ext cx="8839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It’s 7 o’clock on Monday morning. The family is in the kitchen.</a:t>
            </a:r>
            <a:endParaRPr lang="ru-RU" sz="20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467544" y="4225925"/>
            <a:ext cx="8136904" cy="2385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b="1" dirty="0">
                <a:solidFill>
                  <a:srgbClr val="86183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Characters: 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Mr. and Mrs.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West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drink</a:t>
            </a:r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(пить)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coffee, tea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Grandfather           -  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read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(читать)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newspaper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Joe                           -   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go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to school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(идти в школу) 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Cat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Tommy             -   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eat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есть)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Dog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Bim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100"/>
                                        <p:tgtEl>
                                          <p:spTgt spid="27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100"/>
                                        <p:tgtEl>
                                          <p:spTgt spid="27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00"/>
                                        <p:tgtEl>
                                          <p:spTgt spid="27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76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76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76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76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76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76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76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76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76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76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76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76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solidFill>
                  <a:srgbClr val="009900"/>
                </a:solidFill>
                <a:latin typeface="Forte" pitchFamily="66" charset="0"/>
              </a:rPr>
              <a:t>THANKS</a:t>
            </a:r>
            <a:r>
              <a:rPr lang="en-US" sz="7200" dirty="0" smtClean="0">
                <a:solidFill>
                  <a:srgbClr val="009900"/>
                </a:solidFill>
                <a:latin typeface="Broadway" pitchFamily="82" charset="0"/>
              </a:rPr>
              <a:t>!</a:t>
            </a:r>
            <a:endParaRPr lang="ru-RU" sz="7200" dirty="0">
              <a:solidFill>
                <a:srgbClr val="009900"/>
              </a:solidFill>
            </a:endParaRPr>
          </a:p>
        </p:txBody>
      </p:sp>
      <p:pic>
        <p:nvPicPr>
          <p:cNvPr id="2051" name="Picture 3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63688" y="1611380"/>
            <a:ext cx="5040560" cy="5284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98470368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124200" y="457200"/>
            <a:ext cx="2862263" cy="47501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62200" y="5334000"/>
            <a:ext cx="464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girl is </a:t>
            </a:r>
            <a:r>
              <a:rPr lang="en-US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dancing</a:t>
            </a:r>
            <a:endParaRPr lang="ru-RU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28800" y="5410200"/>
            <a:ext cx="3401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1be4c_75626a7c_L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514600" y="1143000"/>
            <a:ext cx="3905250" cy="35242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38400" y="5029200"/>
            <a:ext cx="563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birds are </a:t>
            </a:r>
            <a:r>
              <a:rPr lang="en-US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flying</a:t>
            </a:r>
            <a:endParaRPr lang="ru-RU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43000" y="5029200"/>
            <a:ext cx="69514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7887ced48ea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743200" y="1295400"/>
            <a:ext cx="3810000" cy="381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28800" y="5334000"/>
            <a:ext cx="6100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cat is </a:t>
            </a:r>
            <a:r>
              <a:rPr lang="en-US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drinking tea</a:t>
            </a:r>
            <a:endParaRPr lang="ru-RU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ed5419dc52c46d2cf200d7b8dc5cb04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505200" y="1524000"/>
            <a:ext cx="3297381" cy="2266950"/>
          </a:xfrm>
          <a:prstGeom prst="rect">
            <a:avLst/>
          </a:prstGeom>
        </p:spPr>
      </p:pic>
      <p:pic>
        <p:nvPicPr>
          <p:cNvPr id="3" name="Рисунок 2" descr="5fdd9f836981b610996b6d2f54abcc65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743200" y="1981200"/>
            <a:ext cx="3546764" cy="2438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05000" y="4648200"/>
            <a:ext cx="6238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girls are </a:t>
            </a:r>
            <a:r>
              <a:rPr lang="en-US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swimming </a:t>
            </a:r>
            <a:endParaRPr lang="ru-RU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8200" y="4648200"/>
            <a:ext cx="79938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b8312bd1df8667040df9600b013fce3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200400" y="1447800"/>
            <a:ext cx="2649793" cy="25669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2976" y="4500570"/>
            <a:ext cx="708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sportsman is </a:t>
            </a:r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riding  a bike</a:t>
            </a:r>
            <a:endParaRPr lang="ru-RU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5800" y="4724400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6ab77e7893605a5673cb0eb132557c43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819400" y="1447800"/>
            <a:ext cx="3387337" cy="2819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57400" y="4953000"/>
            <a:ext cx="586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baby</a:t>
            </a:r>
            <a:r>
              <a:rPr lang="ru-RU" sz="4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</a:t>
            </a:r>
            <a:r>
              <a:rPr lang="en-US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sleeping</a:t>
            </a:r>
            <a:endParaRPr lang="ru-RU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bb1f3e4ba1651d4c0832a946b2950b1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124200" y="1143000"/>
            <a:ext cx="2695575" cy="32185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7400" y="4953000"/>
            <a:ext cx="6229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boy is </a:t>
            </a:r>
            <a:r>
              <a:rPr lang="en-US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washing</a:t>
            </a:r>
            <a:endParaRPr lang="ru-RU" sz="5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43000" y="4953000"/>
            <a:ext cx="35939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5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214290"/>
            <a:ext cx="7772400" cy="1470025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Present Continuous Tense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2000240"/>
            <a:ext cx="7215238" cy="4286280"/>
          </a:xfrm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 be </a:t>
            </a:r>
            <a: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en-US" sz="6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ing</a:t>
            </a:r>
            <a:endParaRPr lang="en-US" sz="6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 am</a:t>
            </a:r>
            <a: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Now - c</a:t>
            </a:r>
            <a:r>
              <a:rPr lang="ru-RU" sz="6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ейчас</a:t>
            </a:r>
            <a:endParaRPr lang="en-US" sz="6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324</Words>
  <Application>Microsoft Office PowerPoint</Application>
  <PresentationFormat>Экран (4:3)</PresentationFormat>
  <Paragraphs>60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The Present Continuous Tense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The Present Continuous Tense</vt:lpstr>
      <vt:lpstr>Translate the sentences</vt:lpstr>
      <vt:lpstr>Презентация PowerPoint</vt:lpstr>
      <vt:lpstr>Презентация PowerPoint</vt:lpstr>
      <vt:lpstr>Choose the right verb for each gap</vt:lpstr>
      <vt:lpstr>Презентация PowerPoint</vt:lpstr>
      <vt:lpstr>THANKS!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Катенок</dc:creator>
  <cp:lastModifiedBy>БОГДАН</cp:lastModifiedBy>
  <cp:revision>35</cp:revision>
  <dcterms:created xsi:type="dcterms:W3CDTF">2013-01-28T19:28:30Z</dcterms:created>
  <dcterms:modified xsi:type="dcterms:W3CDTF">2017-09-26T15:42:51Z</dcterms:modified>
</cp:coreProperties>
</file>